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</p:sldIdLst>
  <p:sldSz cx="14630400" cy="8229600"/>
  <p:notesSz cx="8229600" cy="14630400"/>
  <p:embeddedFontLst>
    <p:embeddedFont>
      <p:font typeface="Bitter Medium" panose="020B0604020202020204" charset="0"/>
      <p:regular r:id="rId12"/>
    </p:embeddedFont>
    <p:embeddedFont>
      <p:font typeface="Cambria Math" panose="02040503050406030204" pitchFamily="18" charset="0"/>
      <p:regular r:id="rId13"/>
    </p:embeddedFont>
    <p:embeddedFont>
      <p:font typeface="Open Sans" panose="020B0606030504020204" pitchFamily="34" charset="0"/>
      <p:regular r:id="rId14"/>
      <p:bold r:id="rId15"/>
      <p:italic r:id="rId16"/>
      <p:boldItalic r:id="rId17"/>
    </p:embeddedFont>
    <p:embeddedFont>
      <p:font typeface="Open Sans Bold" panose="020B0806030504020204" charset="0"/>
      <p:bold r:id="rId18"/>
    </p:embeddedFont>
  </p:embeddedFontLst>
  <p:defaultTextStyle>
    <a:defPPr>
      <a:defRPr lang="es-B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3776463-C162-4E98-8EE8-80D9D5F47922}" v="206" dt="2025-05-05T17:14:41.379"/>
    <p1510:client id="{C9B853FC-024B-4AC9-B810-FE78B442A6BE}" v="414" dt="2025-05-05T17:06:13.5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83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2152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AABCB6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8F0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3042" y="769382"/>
            <a:ext cx="7630716" cy="13513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pt-BR" sz="4250" noProof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Simulação Monte Carlo para Sistemas MIMO</a:t>
            </a:r>
            <a:endParaRPr lang="pt-BR" sz="4250" noProof="0"/>
          </a:p>
        </p:txBody>
      </p:sp>
      <p:sp>
        <p:nvSpPr>
          <p:cNvPr id="4" name="Text 1"/>
          <p:cNvSpPr/>
          <p:nvPr/>
        </p:nvSpPr>
        <p:spPr>
          <a:xfrm>
            <a:off x="6243042" y="2444948"/>
            <a:ext cx="7630716" cy="1729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pt-BR" sz="1700" noProof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Os sistemas de comunicação sem fio, </a:t>
            </a:r>
            <a:r>
              <a:rPr lang="pt-BR" sz="170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</a:t>
            </a:r>
            <a:r>
              <a:rPr lang="pt-BR" sz="1700" noProof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este contexto, os sistemas MIMO (</a:t>
            </a:r>
            <a:r>
              <a:rPr lang="pt-BR" sz="1700" noProof="0" err="1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Multiple</a:t>
            </a:r>
            <a:r>
              <a:rPr lang="pt-BR" sz="1700" noProof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-Input </a:t>
            </a:r>
            <a:r>
              <a:rPr lang="pt-BR" sz="1700" noProof="0" err="1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Multiple</a:t>
            </a:r>
            <a:r>
              <a:rPr lang="pt-BR" sz="1700" noProof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-Output) têm recebido atenção especial devido à sua capacidade de melhorar o desempenho das comunicações sem fio usando múltiplas antenas tanto no transmissor quanto no receptor.</a:t>
            </a:r>
            <a:endParaRPr lang="pt-BR" sz="1700" noProof="0"/>
          </a:p>
        </p:txBody>
      </p:sp>
      <p:sp>
        <p:nvSpPr>
          <p:cNvPr id="5" name="Text 2"/>
          <p:cNvSpPr/>
          <p:nvPr/>
        </p:nvSpPr>
        <p:spPr>
          <a:xfrm>
            <a:off x="6243042" y="4498538"/>
            <a:ext cx="7630716" cy="17293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pt-BR" sz="1700" noProof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Este trabalho propõe utilizar a Simulação de Monte Carlo como ferramenta para gerar variáveis aleatórias que representem as condições do canal MIMO, permitindo modelar de maneira mais precisa a variabilidade estatística inerente aos canais sem fio. A fim de replicar os resultados obtidos no artigo publicado pelo </a:t>
            </a:r>
            <a:r>
              <a:rPr lang="pt-BR" sz="1700" noProof="0" err="1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Xiaoming</a:t>
            </a:r>
            <a:r>
              <a:rPr lang="pt-BR" sz="1700" noProof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Chen(2014)</a:t>
            </a:r>
            <a:endParaRPr lang="pt-BR" sz="1700" noProof="0"/>
          </a:p>
        </p:txBody>
      </p:sp>
      <p:sp>
        <p:nvSpPr>
          <p:cNvPr id="6" name="Shape 3"/>
          <p:cNvSpPr/>
          <p:nvPr/>
        </p:nvSpPr>
        <p:spPr>
          <a:xfrm>
            <a:off x="6243042" y="7097911"/>
            <a:ext cx="345877" cy="345877"/>
          </a:xfrm>
          <a:prstGeom prst="roundRect">
            <a:avLst>
              <a:gd name="adj" fmla="val 26434500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pt-BR" noProof="0"/>
          </a:p>
        </p:txBody>
      </p:sp>
      <p:sp>
        <p:nvSpPr>
          <p:cNvPr id="8" name="Text 4"/>
          <p:cNvSpPr/>
          <p:nvPr/>
        </p:nvSpPr>
        <p:spPr>
          <a:xfrm>
            <a:off x="6696908" y="7081718"/>
            <a:ext cx="2251472" cy="3783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950"/>
              </a:lnSpc>
              <a:buNone/>
            </a:pPr>
            <a:r>
              <a:rPr lang="pt-BR" sz="2100" b="1" noProof="0">
                <a:solidFill>
                  <a:srgbClr val="2B2E3C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Luis E. Cardozo Ramirez - </a:t>
            </a:r>
            <a:r>
              <a:rPr lang="pt-BR" sz="2100" b="1">
                <a:solidFill>
                  <a:srgbClr val="2B2E3C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D. </a:t>
            </a:r>
            <a:r>
              <a:rPr lang="pt-BR" sz="2100" b="1" noProof="0">
                <a:solidFill>
                  <a:srgbClr val="2B2E3C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Fabian </a:t>
            </a:r>
            <a:r>
              <a:rPr lang="pt-BR" sz="2100" b="1" noProof="0" err="1">
                <a:solidFill>
                  <a:srgbClr val="2B2E3C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Tavera</a:t>
            </a:r>
            <a:r>
              <a:rPr lang="pt-BR" sz="2100" b="1" noProof="0">
                <a:solidFill>
                  <a:srgbClr val="2B2E3C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 Gutierrez</a:t>
            </a:r>
            <a:endParaRPr lang="pt-BR" sz="2100" noProof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/>
          <p:cNvPicPr>
            <a:picLocks noChangeAspect="1"/>
          </p:cNvPicPr>
          <p:nvPr/>
        </p:nvPicPr>
        <p:blipFill>
          <a:blip r:embed="rId3"/>
          <a:srcRect t="35126"/>
          <a:stretch/>
        </p:blipFill>
        <p:spPr>
          <a:xfrm>
            <a:off x="0" y="0"/>
            <a:ext cx="14630400" cy="47456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82083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pt-BR" sz="4450" noProof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Objetivo do Estudo</a:t>
            </a:r>
            <a:endParaRPr lang="pt-BR" sz="4450" noProof="0"/>
          </a:p>
        </p:txBody>
      </p:sp>
      <p:sp>
        <p:nvSpPr>
          <p:cNvPr id="4" name="Shape 1"/>
          <p:cNvSpPr/>
          <p:nvPr/>
        </p:nvSpPr>
        <p:spPr>
          <a:xfrm>
            <a:off x="793790" y="486977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pt-BR" noProof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4912281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4947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pt-BR" sz="2200" noProof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Análise Comparativa</a:t>
            </a:r>
            <a:endParaRPr lang="pt-BR" sz="2200" noProof="0"/>
          </a:p>
        </p:txBody>
      </p:sp>
      <p:sp>
        <p:nvSpPr>
          <p:cNvPr id="7" name="Text 3"/>
          <p:cNvSpPr/>
          <p:nvPr/>
        </p:nvSpPr>
        <p:spPr>
          <a:xfrm>
            <a:off x="1530906" y="5438061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pt-BR" sz="1750" noProof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Estudar a Figura 1 do artigo original e replicar mediante a geração de variáveis aleatórias utilizando Simulação de Monte Carlo</a:t>
            </a:r>
            <a:endParaRPr lang="pt-BR" sz="1750" noProof="0"/>
          </a:p>
        </p:txBody>
      </p:sp>
      <p:sp>
        <p:nvSpPr>
          <p:cNvPr id="8" name="Shape 4"/>
          <p:cNvSpPr/>
          <p:nvPr/>
        </p:nvSpPr>
        <p:spPr>
          <a:xfrm>
            <a:off x="5235893" y="486977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pt-BR" noProof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0963" y="4912281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73008" y="4947642"/>
            <a:ext cx="3421499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pt-BR" sz="2200" noProof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Avaliação de Desempenho</a:t>
            </a:r>
            <a:endParaRPr lang="pt-BR" sz="2200" noProof="0"/>
          </a:p>
        </p:txBody>
      </p:sp>
      <p:sp>
        <p:nvSpPr>
          <p:cNvPr id="11" name="Text 6"/>
          <p:cNvSpPr/>
          <p:nvPr/>
        </p:nvSpPr>
        <p:spPr>
          <a:xfrm>
            <a:off x="5973008" y="5792391"/>
            <a:ext cx="342149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pt-BR" sz="1750" noProof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Analisar o desempenho relativo de um modelo de receptor limiar com sistemas diferentes</a:t>
            </a:r>
            <a:endParaRPr lang="pt-BR" sz="1750" noProof="0"/>
          </a:p>
        </p:txBody>
      </p:sp>
      <p:sp>
        <p:nvSpPr>
          <p:cNvPr id="12" name="Shape 7"/>
          <p:cNvSpPr/>
          <p:nvPr/>
        </p:nvSpPr>
        <p:spPr>
          <a:xfrm>
            <a:off x="9677995" y="486977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pt-BR" noProof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63065" y="4912281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0415111" y="494764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pt-BR" sz="2200" noProof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Sistemas Avaliados</a:t>
            </a:r>
            <a:endParaRPr lang="pt-BR" sz="2200" noProof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BC5137E-A96F-6767-0AE2-5DC36AF53BEB}"/>
              </a:ext>
            </a:extLst>
          </p:cNvPr>
          <p:cNvSpPr txBox="1"/>
          <p:nvPr/>
        </p:nvSpPr>
        <p:spPr>
          <a:xfrm>
            <a:off x="9736502" y="5656301"/>
            <a:ext cx="40160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s-BO" altLang="es-BO" sz="175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Compare os resultados </a:t>
            </a:r>
            <a:r>
              <a:rPr lang="es-BO" altLang="es-BO" sz="1750" err="1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obtidos</a:t>
            </a:r>
            <a:r>
              <a:rPr lang="es-BO" altLang="es-BO" sz="175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</a:t>
            </a:r>
            <a:r>
              <a:rPr lang="es-BO" altLang="es-BO" sz="1750" err="1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</a:t>
            </a:r>
            <a:r>
              <a:rPr lang="es-BO" altLang="es-BO" sz="175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os resultados do artigo base.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9620" y="604718"/>
            <a:ext cx="7117318" cy="6871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pt-BR" sz="4300" noProof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Modelo de Receptor Umbral</a:t>
            </a:r>
            <a:endParaRPr lang="pt-BR" sz="4300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1"/>
              <p:cNvSpPr/>
              <p:nvPr/>
            </p:nvSpPr>
            <p:spPr>
              <a:xfrm>
                <a:off x="769620" y="1819513"/>
                <a:ext cx="6277332" cy="2110978"/>
              </a:xfrm>
              <a:prstGeom prst="rect">
                <a:avLst/>
              </a:prstGeom>
              <a:noFill/>
              <a:ln/>
            </p:spPr>
            <p:txBody>
              <a:bodyPr wrap="square" lIns="0" tIns="0" rIns="0" bIns="0" rtlCol="0" anchor="t"/>
              <a:lstStyle/>
              <a:p>
                <a:pPr>
                  <a:lnSpc>
                    <a:spcPts val="2750"/>
                  </a:lnSpc>
                </a:pPr>
                <a:r>
                  <a:rPr lang="pt-BR" sz="1700" noProof="0">
                    <a:solidFill>
                      <a:srgbClr val="2B2E3C"/>
                    </a:solidFill>
                    <a:latin typeface="Open Sans" pitchFamily="34" charset="0"/>
                    <a:ea typeface="Open Sans" pitchFamily="34" charset="-122"/>
                    <a:cs typeface="Open Sans" pitchFamily="34" charset="-120"/>
                  </a:rPr>
                  <a:t>Para modelar sistemas de codificação avançados com a menor complexidade possível, utiliza-se o modelo de receptor limiar. Este modelo assume que se a relação sinal/ruído (SNR) recebida supera certo limiar </a:t>
                </a:r>
                <a14:m>
                  <m:oMath xmlns:m="http://schemas.openxmlformats.org/officeDocument/2006/math">
                    <m:r>
                      <a:rPr lang="pt-BR" b="1" i="1" noProof="0" smtClean="0">
                        <a:solidFill>
                          <a:srgbClr val="2B2E3C"/>
                        </a:solidFill>
                        <a:latin typeface="Cambria Math" panose="02040503050406030204" pitchFamily="18" charset="0"/>
                        <a:ea typeface="Open Sans" pitchFamily="34" charset="-122"/>
                        <a:cs typeface="Open Sans" pitchFamily="34" charset="-120"/>
                      </a:rPr>
                      <m:t>(</m:t>
                    </m:r>
                    <m:r>
                      <a:rPr lang="pt-BR" b="1" i="1" noProof="0" smtClean="0">
                        <a:solidFill>
                          <a:srgbClr val="2B2E3C"/>
                        </a:solidFill>
                        <a:latin typeface="Cambria Math" panose="02040503050406030204" pitchFamily="18" charset="0"/>
                        <a:ea typeface="Open Sans" pitchFamily="34" charset="-122"/>
                        <a:cs typeface="Open Sans" pitchFamily="34" charset="-120"/>
                      </a:rPr>
                      <m:t>𝜸</m:t>
                    </m:r>
                    <m:r>
                      <a:rPr lang="pt-BR" b="1" i="1" noProof="0" smtClean="0">
                        <a:solidFill>
                          <a:srgbClr val="2B2E3C"/>
                        </a:solidFill>
                        <a:latin typeface="Cambria Math" panose="02040503050406030204" pitchFamily="18" charset="0"/>
                        <a:ea typeface="Open Sans" pitchFamily="34" charset="-122"/>
                        <a:cs typeface="Open Sans" pitchFamily="34" charset="-120"/>
                      </a:rPr>
                      <m:t>&gt;</m:t>
                    </m:r>
                    <m:sSub>
                      <m:sSubPr>
                        <m:ctrlPr>
                          <a:rPr lang="pt-BR" b="1" i="1" noProof="0" smtClean="0">
                            <a:solidFill>
                              <a:srgbClr val="2B2E3C"/>
                            </a:solidFill>
                            <a:latin typeface="Cambria Math" panose="02040503050406030204" pitchFamily="18" charset="0"/>
                            <a:ea typeface="Open Sans" pitchFamily="34" charset="-122"/>
                            <a:cs typeface="Open Sans" pitchFamily="34" charset="-120"/>
                          </a:rPr>
                        </m:ctrlPr>
                      </m:sSubPr>
                      <m:e>
                        <m:r>
                          <a:rPr lang="pt-BR" b="1" i="1" noProof="0" smtClean="0">
                            <a:solidFill>
                              <a:srgbClr val="2B2E3C"/>
                            </a:solidFill>
                            <a:latin typeface="Cambria Math" panose="02040503050406030204" pitchFamily="18" charset="0"/>
                            <a:ea typeface="Open Sans" pitchFamily="34" charset="-122"/>
                            <a:cs typeface="Open Sans" pitchFamily="34" charset="-120"/>
                          </a:rPr>
                          <m:t>𝜸</m:t>
                        </m:r>
                      </m:e>
                      <m:sub>
                        <m:r>
                          <a:rPr lang="pt-BR" b="1" i="1" noProof="0" smtClean="0">
                            <a:solidFill>
                              <a:srgbClr val="2B2E3C"/>
                            </a:solidFill>
                            <a:latin typeface="Cambria Math" panose="02040503050406030204" pitchFamily="18" charset="0"/>
                            <a:ea typeface="Open Sans" pitchFamily="34" charset="-122"/>
                            <a:cs typeface="Open Sans" pitchFamily="34" charset="-120"/>
                          </a:rPr>
                          <m:t>𝒕𝒉</m:t>
                        </m:r>
                      </m:sub>
                    </m:sSub>
                    <m:r>
                      <a:rPr lang="pt-BR" b="1" i="1" noProof="0" smtClean="0">
                        <a:solidFill>
                          <a:srgbClr val="2B2E3C"/>
                        </a:solidFill>
                        <a:latin typeface="Cambria Math" panose="02040503050406030204" pitchFamily="18" charset="0"/>
                        <a:ea typeface="Open Sans" pitchFamily="34" charset="-122"/>
                        <a:cs typeface="Open Sans" pitchFamily="34" charset="-120"/>
                      </a:rPr>
                      <m:t>)</m:t>
                    </m:r>
                  </m:oMath>
                </a14:m>
                <a:r>
                  <a:rPr lang="pt-BR" noProof="0">
                    <a:solidFill>
                      <a:srgbClr val="2B2E3C"/>
                    </a:solidFill>
                    <a:latin typeface="Open Sans" pitchFamily="34" charset="0"/>
                    <a:ea typeface="Open Sans" pitchFamily="34" charset="-122"/>
                    <a:cs typeface="Open Sans" pitchFamily="34" charset="-120"/>
                  </a:rPr>
                  <a:t>, </a:t>
                </a:r>
                <a:r>
                  <a:rPr lang="pt-BR" sz="1700" noProof="0">
                    <a:solidFill>
                      <a:srgbClr val="2B2E3C"/>
                    </a:solidFill>
                    <a:latin typeface="Open Sans" pitchFamily="34" charset="0"/>
                    <a:ea typeface="Open Sans" pitchFamily="34" charset="-122"/>
                    <a:cs typeface="Open Sans" pitchFamily="34" charset="-120"/>
                  </a:rPr>
                  <a:t>o sinal é detectado sem erros; caso contrário </a:t>
                </a:r>
                <a14:m>
                  <m:oMath xmlns:m="http://schemas.openxmlformats.org/officeDocument/2006/math">
                    <m:r>
                      <a:rPr lang="pt-BR" b="1" i="1" noProof="0" smtClean="0">
                        <a:solidFill>
                          <a:srgbClr val="2B2E3C"/>
                        </a:solidFill>
                        <a:latin typeface="Cambria Math" panose="02040503050406030204" pitchFamily="18" charset="0"/>
                        <a:ea typeface="Open Sans" pitchFamily="34" charset="-122"/>
                        <a:cs typeface="Open Sans" pitchFamily="34" charset="-120"/>
                      </a:rPr>
                      <m:t>(</m:t>
                    </m:r>
                    <m:r>
                      <a:rPr lang="pt-BR" b="1" i="1" noProof="0" smtClean="0">
                        <a:solidFill>
                          <a:srgbClr val="2B2E3C"/>
                        </a:solidFill>
                        <a:latin typeface="Cambria Math" panose="02040503050406030204" pitchFamily="18" charset="0"/>
                        <a:ea typeface="Open Sans" pitchFamily="34" charset="-122"/>
                        <a:cs typeface="Open Sans" pitchFamily="34" charset="-120"/>
                      </a:rPr>
                      <m:t>𝜸</m:t>
                    </m:r>
                    <m:r>
                      <a:rPr lang="pt-BR" b="1" i="1" noProof="0" smtClean="0">
                        <a:solidFill>
                          <a:srgbClr val="2B2E3C"/>
                        </a:solidFill>
                        <a:latin typeface="Cambria Math" panose="02040503050406030204" pitchFamily="18" charset="0"/>
                        <a:ea typeface="Open Sans" pitchFamily="34" charset="-122"/>
                        <a:cs typeface="Open Sans" pitchFamily="34" charset="-120"/>
                      </a:rPr>
                      <m:t>&lt;</m:t>
                    </m:r>
                    <m:sSub>
                      <m:sSubPr>
                        <m:ctrlPr>
                          <a:rPr lang="pt-BR" b="1" i="1" noProof="0" smtClean="0">
                            <a:solidFill>
                              <a:srgbClr val="2B2E3C"/>
                            </a:solidFill>
                            <a:latin typeface="Cambria Math" panose="02040503050406030204" pitchFamily="18" charset="0"/>
                            <a:ea typeface="Open Sans" pitchFamily="34" charset="-122"/>
                            <a:cs typeface="Open Sans" pitchFamily="34" charset="-120"/>
                          </a:rPr>
                        </m:ctrlPr>
                      </m:sSubPr>
                      <m:e>
                        <m:r>
                          <a:rPr lang="pt-BR" b="1" i="1" noProof="0" smtClean="0">
                            <a:solidFill>
                              <a:srgbClr val="2B2E3C"/>
                            </a:solidFill>
                            <a:latin typeface="Cambria Math" panose="02040503050406030204" pitchFamily="18" charset="0"/>
                            <a:ea typeface="Open Sans" pitchFamily="34" charset="-122"/>
                            <a:cs typeface="Open Sans" pitchFamily="34" charset="-120"/>
                          </a:rPr>
                          <m:t>𝜸</m:t>
                        </m:r>
                      </m:e>
                      <m:sub>
                        <m:r>
                          <a:rPr lang="pt-BR" b="1" i="1" noProof="0" smtClean="0">
                            <a:solidFill>
                              <a:srgbClr val="2B2E3C"/>
                            </a:solidFill>
                            <a:latin typeface="Cambria Math" panose="02040503050406030204" pitchFamily="18" charset="0"/>
                            <a:ea typeface="Open Sans" pitchFamily="34" charset="-122"/>
                            <a:cs typeface="Open Sans" pitchFamily="34" charset="-120"/>
                          </a:rPr>
                          <m:t>𝒕𝒉</m:t>
                        </m:r>
                      </m:sub>
                    </m:sSub>
                    <m:r>
                      <a:rPr lang="pt-BR" b="1" i="1" noProof="0" smtClean="0">
                        <a:solidFill>
                          <a:srgbClr val="2B2E3C"/>
                        </a:solidFill>
                        <a:latin typeface="Cambria Math" panose="02040503050406030204" pitchFamily="18" charset="0"/>
                        <a:ea typeface="Open Sans" pitchFamily="34" charset="-122"/>
                        <a:cs typeface="Open Sans" pitchFamily="34" charset="-120"/>
                      </a:rPr>
                      <m:t>)</m:t>
                    </m:r>
                  </m:oMath>
                </a14:m>
                <a:r>
                  <a:rPr lang="pt-BR" sz="1700" noProof="0">
                    <a:solidFill>
                      <a:srgbClr val="2B2E3C"/>
                    </a:solidFill>
                    <a:latin typeface="Open Sans" pitchFamily="34" charset="0"/>
                    <a:ea typeface="Open Sans" pitchFamily="34" charset="-122"/>
                    <a:cs typeface="Open Sans" pitchFamily="34" charset="-120"/>
                  </a:rPr>
                  <a:t>, não é detectado.</a:t>
                </a:r>
                <a:endParaRPr lang="pt-BR" sz="1700" noProof="0"/>
              </a:p>
            </p:txBody>
          </p:sp>
        </mc:Choice>
        <mc:Fallback>
          <p:sp>
            <p:nvSpPr>
              <p:cNvPr id="3" name="Text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620" y="1819513"/>
                <a:ext cx="6277332" cy="2110978"/>
              </a:xfrm>
              <a:prstGeom prst="rect">
                <a:avLst/>
              </a:prstGeom>
              <a:blipFill>
                <a:blip r:embed="rId3"/>
                <a:stretch>
                  <a:fillRect l="-2039" r="-2136"/>
                </a:stretch>
              </a:blipFill>
              <a:ln/>
            </p:spPr>
            <p:txBody>
              <a:bodyPr/>
              <a:lstStyle/>
              <a:p>
                <a:r>
                  <a:rPr lang="es-B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142" y="4499610"/>
            <a:ext cx="6277332" cy="1811655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769620" y="7138273"/>
            <a:ext cx="6277332" cy="3518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endParaRPr lang="pt-BR" sz="1700" noProof="0"/>
          </a:p>
        </p:txBody>
      </p:sp>
      <p:pic>
        <p:nvPicPr>
          <p:cNvPr id="7" name="Image 1"/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7162264" y="1819513"/>
            <a:ext cx="7468136" cy="3661399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7591068" y="6093142"/>
            <a:ext cx="6277332" cy="10554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pt-BR" sz="1700" noProof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Este modelo simplifica a análise ao eliminar situações intermediárias e permite calcular o </a:t>
            </a:r>
            <a:r>
              <a:rPr lang="pt-BR" sz="1700" noProof="0" err="1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throughput</a:t>
            </a:r>
            <a:r>
              <a:rPr lang="pt-BR" sz="1700" noProof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de maneira direta, sendo ideal para a simulação proposta.</a:t>
            </a:r>
            <a:endParaRPr lang="pt-BR" sz="1700" noProof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5806" y="1084183"/>
            <a:ext cx="9060418" cy="65698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50"/>
              </a:lnSpc>
              <a:buNone/>
            </a:pPr>
            <a:r>
              <a:rPr lang="pt-BR" sz="4100" noProof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Sistemas MIMO e Decomposição SVD</a:t>
            </a:r>
            <a:endParaRPr lang="pt-BR" sz="4100" noProof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891" y="2161580"/>
            <a:ext cx="2171105" cy="1211104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7627" y="2732484"/>
            <a:ext cx="295632" cy="36957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21141" y="2371725"/>
            <a:ext cx="2948821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pt-BR" sz="2050" noProof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Modelagem Matemática</a:t>
            </a:r>
            <a:endParaRPr lang="pt-BR" sz="2050" noProof="0"/>
          </a:p>
        </p:txBody>
      </p:sp>
      <p:sp>
        <p:nvSpPr>
          <p:cNvPr id="6" name="Text 2"/>
          <p:cNvSpPr/>
          <p:nvPr/>
        </p:nvSpPr>
        <p:spPr>
          <a:xfrm>
            <a:off x="5321141" y="2826187"/>
            <a:ext cx="4335423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pt-BR" b="1" noProof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y = </a:t>
            </a:r>
            <a:r>
              <a:rPr lang="pt-BR" b="1" noProof="0" err="1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Hx</a:t>
            </a:r>
            <a:r>
              <a:rPr lang="pt-BR" b="1" noProof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+ n, </a:t>
            </a:r>
            <a:r>
              <a:rPr lang="pt-BR" sz="1650" noProof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onde H é a matriz do canal MIMO</a:t>
            </a:r>
            <a:endParaRPr lang="pt-BR" sz="1650" noProof="0"/>
          </a:p>
        </p:txBody>
      </p:sp>
      <p:sp>
        <p:nvSpPr>
          <p:cNvPr id="7" name="Shape 3"/>
          <p:cNvSpPr/>
          <p:nvPr/>
        </p:nvSpPr>
        <p:spPr>
          <a:xfrm>
            <a:off x="5163503" y="3389352"/>
            <a:ext cx="8678585" cy="11430"/>
          </a:xfrm>
          <a:prstGeom prst="roundRect">
            <a:avLst>
              <a:gd name="adj" fmla="val 772563"/>
            </a:avLst>
          </a:prstGeom>
          <a:solidFill>
            <a:srgbClr val="E2C8B5"/>
          </a:solidFill>
          <a:ln/>
        </p:spPr>
        <p:txBody>
          <a:bodyPr/>
          <a:lstStyle/>
          <a:p>
            <a:endParaRPr lang="pt-BR" noProof="0"/>
          </a:p>
        </p:txBody>
      </p:sp>
      <p:pic>
        <p:nvPicPr>
          <p:cNvPr id="8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4279" y="3425190"/>
            <a:ext cx="4342328" cy="1211104"/>
          </a:xfrm>
          <a:prstGeom prst="rect">
            <a:avLst/>
          </a:prstGeom>
        </p:spPr>
      </p:pic>
      <p:pic>
        <p:nvPicPr>
          <p:cNvPr id="9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7627" y="3845957"/>
            <a:ext cx="295632" cy="36957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06753" y="3635335"/>
            <a:ext cx="2628067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pt-BR" sz="2050" noProof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Decomposição SVD</a:t>
            </a:r>
            <a:endParaRPr lang="pt-BR" sz="2050" noProof="0"/>
          </a:p>
        </p:txBody>
      </p:sp>
      <p:sp>
        <p:nvSpPr>
          <p:cNvPr id="11" name="Text 5"/>
          <p:cNvSpPr/>
          <p:nvPr/>
        </p:nvSpPr>
        <p:spPr>
          <a:xfrm>
            <a:off x="6406753" y="4089797"/>
            <a:ext cx="6717625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pt-BR" sz="1650" noProof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Transforma o canal MIMO em canais paralelos livres de interferência</a:t>
            </a:r>
            <a:endParaRPr lang="pt-BR" sz="1650" noProof="0"/>
          </a:p>
        </p:txBody>
      </p:sp>
      <p:sp>
        <p:nvSpPr>
          <p:cNvPr id="12" name="Shape 6"/>
          <p:cNvSpPr/>
          <p:nvPr/>
        </p:nvSpPr>
        <p:spPr>
          <a:xfrm>
            <a:off x="6249114" y="4652963"/>
            <a:ext cx="7592973" cy="11430"/>
          </a:xfrm>
          <a:prstGeom prst="roundRect">
            <a:avLst>
              <a:gd name="adj" fmla="val 772563"/>
            </a:avLst>
          </a:prstGeom>
          <a:solidFill>
            <a:srgbClr val="E2C8B5"/>
          </a:solidFill>
          <a:ln/>
        </p:spPr>
        <p:txBody>
          <a:bodyPr/>
          <a:lstStyle/>
          <a:p>
            <a:endParaRPr lang="pt-BR" noProof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8668" y="4688800"/>
            <a:ext cx="6513552" cy="1211104"/>
          </a:xfrm>
          <a:prstGeom prst="rect">
            <a:avLst/>
          </a:prstGeom>
        </p:spPr>
      </p:pic>
      <p:pic>
        <p:nvPicPr>
          <p:cNvPr id="14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7627" y="5109567"/>
            <a:ext cx="295632" cy="369570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492365" y="4898946"/>
            <a:ext cx="3044666" cy="3283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pt-BR" sz="2050" noProof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Método Zero Forcing (ZF)</a:t>
            </a:r>
            <a:endParaRPr lang="pt-BR" sz="2050" noProof="0"/>
          </a:p>
        </p:txBody>
      </p:sp>
      <p:sp>
        <p:nvSpPr>
          <p:cNvPr id="16" name="Text 8"/>
          <p:cNvSpPr/>
          <p:nvPr/>
        </p:nvSpPr>
        <p:spPr>
          <a:xfrm>
            <a:off x="7492365" y="5353407"/>
            <a:ext cx="5980390" cy="33635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pt-BR" sz="1650" noProof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Técnica para eliminar interferências entre sinais transmitidos</a:t>
            </a:r>
            <a:endParaRPr lang="pt-BR" sz="1650" noProof="0"/>
          </a:p>
        </p:txBody>
      </p:sp>
      <p:sp>
        <p:nvSpPr>
          <p:cNvPr id="17" name="Text 9"/>
          <p:cNvSpPr/>
          <p:nvPr/>
        </p:nvSpPr>
        <p:spPr>
          <a:xfrm>
            <a:off x="735806" y="6136362"/>
            <a:ext cx="13158788" cy="10090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pt-BR" sz="1650" noProof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Quando há informação perfeita do estado do canal tanto no transmissor quanto no receptor (CSI), é ótimo utilizar uma configuração MIMO baseada na decomposição em valores singulares (SVD) no sentido de capacidade de informação. O processo é realizado multiplicando o vetor de sinais s por uma matriz de </a:t>
            </a:r>
            <a:r>
              <a:rPr lang="pt-BR" sz="1650" noProof="0" err="1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pré</a:t>
            </a:r>
            <a:r>
              <a:rPr lang="pt-BR" sz="1650" noProof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-codificação V e uma matriz diagonal de alocação de potência.</a:t>
            </a:r>
            <a:endParaRPr lang="pt-BR" sz="1650" noProof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1511" y="520898"/>
            <a:ext cx="5691068" cy="5906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pt-BR" sz="3700" noProof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Análise dos </a:t>
            </a:r>
            <a:r>
              <a:rPr lang="pt-BR" sz="3700" noProof="0" err="1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Metodos</a:t>
            </a:r>
            <a:endParaRPr lang="pt-BR" sz="3700" noProof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511" y="1489591"/>
            <a:ext cx="4725472" cy="292048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157363" y="1489591"/>
            <a:ext cx="3990975" cy="7659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pt-BR" sz="4400" b="1" noProof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SVD + </a:t>
            </a:r>
            <a:r>
              <a:rPr lang="pt-BR" sz="4400" b="1" noProof="0" err="1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Optimal</a:t>
            </a:r>
            <a:r>
              <a:rPr lang="pt-BR" sz="4400" b="1" noProof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 Power</a:t>
            </a:r>
            <a:endParaRPr lang="pt-BR" sz="4400" b="1" noProof="0"/>
          </a:p>
        </p:txBody>
      </p:sp>
      <p:sp>
        <p:nvSpPr>
          <p:cNvPr id="5" name="Text 2"/>
          <p:cNvSpPr/>
          <p:nvPr/>
        </p:nvSpPr>
        <p:spPr>
          <a:xfrm>
            <a:off x="5623203" y="2539422"/>
            <a:ext cx="8345686" cy="14952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pt-BR" sz="2400" noProof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Ajusta a energia de acordo com a qualidade do canal. Fortalece os fracos e limita os fortes. Maximiza o desempenho geral e supera todos os outros esquemas.</a:t>
            </a:r>
            <a:endParaRPr lang="pt-BR" sz="2400" noProof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511" y="4788098"/>
            <a:ext cx="4725472" cy="29204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157363" y="4485401"/>
            <a:ext cx="2362676" cy="2952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pt-BR" sz="4400" b="1" noProof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SVD + Power </a:t>
            </a:r>
            <a:r>
              <a:rPr lang="pt-BR" sz="4400" b="1" noProof="0" err="1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Equal</a:t>
            </a:r>
            <a:endParaRPr lang="pt-BR" sz="4400" b="1" noProof="0"/>
          </a:p>
        </p:txBody>
      </p:sp>
      <p:sp>
        <p:nvSpPr>
          <p:cNvPr id="8" name="Text 4"/>
          <p:cNvSpPr/>
          <p:nvPr/>
        </p:nvSpPr>
        <p:spPr>
          <a:xfrm>
            <a:off x="5623203" y="5979041"/>
            <a:ext cx="8345686" cy="9072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pt-BR" sz="2400" noProof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Distribui a potência igualmente, sem se adaptar ao canal. Apresenta desempenho ruim quando os </a:t>
            </a:r>
            <a:r>
              <a:rPr lang="pt-BR" sz="2400" noProof="0" err="1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subcanais</a:t>
            </a:r>
            <a:r>
              <a:rPr lang="pt-BR" sz="2400" noProof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estão desequilibrados. Ineficiente em comparação com outros esquemas.</a:t>
            </a:r>
            <a:endParaRPr lang="pt-BR" sz="2400" noProof="0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781294"/>
            <a:ext cx="682978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pt-BR" sz="4450" noProof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Análise dos </a:t>
            </a:r>
            <a:r>
              <a:rPr lang="pt-BR" sz="4450" noProof="0" err="1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metodos</a:t>
            </a:r>
            <a:endParaRPr lang="pt-BR" sz="4450" noProof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943701"/>
            <a:ext cx="5670590" cy="350460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723227" y="29437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750"/>
              </a:lnSpc>
              <a:buNone/>
            </a:pPr>
            <a:r>
              <a:rPr lang="pt-BR" sz="4400" b="1" noProof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Impacto do ZF</a:t>
            </a:r>
            <a:endParaRPr lang="pt-BR" sz="2200" b="1" noProof="0"/>
          </a:p>
        </p:txBody>
      </p:sp>
      <p:sp>
        <p:nvSpPr>
          <p:cNvPr id="5" name="Text 2"/>
          <p:cNvSpPr/>
          <p:nvPr/>
        </p:nvSpPr>
        <p:spPr>
          <a:xfrm>
            <a:off x="6747867" y="3749080"/>
            <a:ext cx="7088743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pt-BR" sz="2400" noProof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 Zero Forcing elimina a interferência, mas amplifica o ruído se o canal for fraco. Isso reduz a taxa de transferência, especialmente quando os fluxos precisam atender a uma SNR mínima. No estudo, a ZF teve a pior taxa de transferência, mesmo com SNR alta.</a:t>
            </a:r>
            <a:endParaRPr lang="pt-BR" sz="2400" noProof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62305" y="708184"/>
            <a:ext cx="7441168" cy="514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pt-BR" sz="3200" noProof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Metodologia de Simulação Monte Carlo</a:t>
            </a:r>
            <a:endParaRPr lang="pt-BR" sz="3200" noProof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305" y="1469112"/>
            <a:ext cx="822722" cy="223123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31844" y="1633657"/>
            <a:ext cx="2615565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pt-BR" sz="1600" noProof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Configuração da Simulação</a:t>
            </a:r>
            <a:endParaRPr lang="pt-BR" sz="1600" noProof="0"/>
          </a:p>
        </p:txBody>
      </p:sp>
      <p:sp>
        <p:nvSpPr>
          <p:cNvPr id="6" name="Text 2"/>
          <p:cNvSpPr/>
          <p:nvPr/>
        </p:nvSpPr>
        <p:spPr>
          <a:xfrm>
            <a:off x="7131844" y="1989534"/>
            <a:ext cx="6922651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pt-BR" sz="1250" noProof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Número de ensaios: N = 200.000</a:t>
            </a:r>
            <a:endParaRPr lang="pt-BR" sz="1250" noProof="0"/>
          </a:p>
        </p:txBody>
      </p:sp>
      <p:sp>
        <p:nvSpPr>
          <p:cNvPr id="7" name="Text 3"/>
          <p:cNvSpPr/>
          <p:nvPr/>
        </p:nvSpPr>
        <p:spPr>
          <a:xfrm>
            <a:off x="7131844" y="2310289"/>
            <a:ext cx="6922651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pt-BR" sz="1250" noProof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Faixa de SNR: -10dB a 35dB</a:t>
            </a:r>
            <a:endParaRPr lang="pt-BR" sz="1250" noProof="0"/>
          </a:p>
        </p:txBody>
      </p:sp>
      <p:sp>
        <p:nvSpPr>
          <p:cNvPr id="8" name="Text 4"/>
          <p:cNvSpPr/>
          <p:nvPr/>
        </p:nvSpPr>
        <p:spPr>
          <a:xfrm>
            <a:off x="7131844" y="2631043"/>
            <a:ext cx="6922651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pt-BR" sz="1250" noProof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Limiar de SNR: </a:t>
            </a:r>
            <a:r>
              <a:rPr lang="pt-BR" sz="1250" noProof="0" err="1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γth</a:t>
            </a:r>
            <a:r>
              <a:rPr lang="pt-BR" sz="1250" noProof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= 1 (0 </a:t>
            </a:r>
            <a:r>
              <a:rPr lang="pt-BR" sz="1250" noProof="0" err="1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db</a:t>
            </a:r>
            <a:r>
              <a:rPr lang="pt-BR" sz="1250" noProof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)</a:t>
            </a:r>
            <a:endParaRPr lang="pt-BR" sz="1250" noProof="0"/>
          </a:p>
        </p:txBody>
      </p:sp>
      <p:sp>
        <p:nvSpPr>
          <p:cNvPr id="9" name="Text 5"/>
          <p:cNvSpPr/>
          <p:nvPr/>
        </p:nvSpPr>
        <p:spPr>
          <a:xfrm>
            <a:off x="7131844" y="2951798"/>
            <a:ext cx="6922651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pt-BR" sz="1250" noProof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Variância de ruído: σ² = 1</a:t>
            </a:r>
            <a:endParaRPr lang="pt-BR" sz="1250" noProof="0"/>
          </a:p>
        </p:txBody>
      </p:sp>
      <p:sp>
        <p:nvSpPr>
          <p:cNvPr id="10" name="Text 6"/>
          <p:cNvSpPr/>
          <p:nvPr/>
        </p:nvSpPr>
        <p:spPr>
          <a:xfrm>
            <a:off x="7131844" y="3272552"/>
            <a:ext cx="6922651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pt-BR" sz="1250" noProof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Modelo do canal: Rayleigh</a:t>
            </a:r>
            <a:endParaRPr lang="pt-BR" sz="1250" noProof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2305" y="3700343"/>
            <a:ext cx="822722" cy="126896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131844" y="3864888"/>
            <a:ext cx="3325416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pt-BR" sz="1600" noProof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Esquemas de Alocação de Potência</a:t>
            </a:r>
            <a:endParaRPr lang="pt-BR" sz="1600" noProof="0"/>
          </a:p>
        </p:txBody>
      </p:sp>
      <p:sp>
        <p:nvSpPr>
          <p:cNvPr id="13" name="Text 8"/>
          <p:cNvSpPr/>
          <p:nvPr/>
        </p:nvSpPr>
        <p:spPr>
          <a:xfrm>
            <a:off x="7131844" y="4220766"/>
            <a:ext cx="6922651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pt-BR" sz="1250" noProof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1º caso: Igualitária</a:t>
            </a:r>
            <a:endParaRPr lang="pt-BR" sz="1250" noProof="0"/>
          </a:p>
        </p:txBody>
      </p:sp>
      <p:sp>
        <p:nvSpPr>
          <p:cNvPr id="14" name="Text 9"/>
          <p:cNvSpPr/>
          <p:nvPr/>
        </p:nvSpPr>
        <p:spPr>
          <a:xfrm>
            <a:off x="7131844" y="4541520"/>
            <a:ext cx="6922651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Char char="•"/>
            </a:pPr>
            <a:r>
              <a:rPr lang="pt-BR" sz="1250" noProof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2º caso: Com fator 1/σ, favorecendo modos fracos</a:t>
            </a:r>
            <a:endParaRPr lang="pt-BR" sz="1250" noProof="0"/>
          </a:p>
        </p:txBody>
      </p:sp>
      <p:pic>
        <p:nvPicPr>
          <p:cNvPr id="1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2305" y="4969312"/>
            <a:ext cx="822722" cy="2551986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7131844" y="5133856"/>
            <a:ext cx="205704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pt-BR" sz="1600" noProof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Algoritmo</a:t>
            </a:r>
            <a:endParaRPr lang="pt-BR" sz="1600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 11"/>
              <p:cNvSpPr/>
              <p:nvPr/>
            </p:nvSpPr>
            <p:spPr>
              <a:xfrm>
                <a:off x="7131844" y="5489734"/>
                <a:ext cx="6922651" cy="263247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342900" indent="-342900" algn="l">
                  <a:lnSpc>
                    <a:spcPts val="2050"/>
                  </a:lnSpc>
                  <a:buSzPct val="100000"/>
                  <a:buFont typeface="+mj-lt"/>
                  <a:buAutoNum type="arabicPeriod"/>
                </a:pPr>
                <a:r>
                  <a:rPr lang="pt-BR" sz="1250" noProof="0">
                    <a:solidFill>
                      <a:srgbClr val="2B2E3C"/>
                    </a:solidFill>
                    <a:latin typeface="Open Sans" pitchFamily="34" charset="0"/>
                    <a:ea typeface="Open Sans" pitchFamily="34" charset="-122"/>
                    <a:cs typeface="Open Sans" pitchFamily="34" charset="-120"/>
                  </a:rPr>
                  <a:t>Calcular potência total </a:t>
                </a:r>
                <a14:m>
                  <m:oMath xmlns:m="http://schemas.openxmlformats.org/officeDocument/2006/math">
                    <m:r>
                      <a:rPr lang="pt-BR" sz="1250" i="1" noProof="0" dirty="0" smtClean="0">
                        <a:solidFill>
                          <a:srgbClr val="2B2E3C"/>
                        </a:solidFill>
                        <a:latin typeface="Cambria Math" panose="02040503050406030204" pitchFamily="18" charset="0"/>
                        <a:ea typeface="Open Sans" pitchFamily="34" charset="-122"/>
                        <a:cs typeface="Open Sans" pitchFamily="34" charset="-120"/>
                      </a:rPr>
                      <m:t>𝑃𝑡𝑜𝑡</m:t>
                    </m:r>
                    <m:r>
                      <a:rPr lang="pt-BR" sz="1250" i="1" noProof="0" dirty="0">
                        <a:solidFill>
                          <a:srgbClr val="2B2E3C"/>
                        </a:solidFill>
                        <a:latin typeface="Cambria Math" panose="02040503050406030204" pitchFamily="18" charset="0"/>
                        <a:ea typeface="Open Sans" pitchFamily="34" charset="-122"/>
                        <a:cs typeface="Open Sans" pitchFamily="34" charset="-120"/>
                      </a:rPr>
                      <m:t> = 10^(</m:t>
                    </m:r>
                    <m:r>
                      <a:rPr lang="pt-BR" sz="1250" i="1" noProof="0" dirty="0" err="1">
                        <a:solidFill>
                          <a:srgbClr val="2B2E3C"/>
                        </a:solidFill>
                        <a:latin typeface="Cambria Math" panose="02040503050406030204" pitchFamily="18" charset="0"/>
                        <a:ea typeface="Open Sans" pitchFamily="34" charset="-122"/>
                        <a:cs typeface="Open Sans" pitchFamily="34" charset="-120"/>
                      </a:rPr>
                      <m:t>𝑠𝑛𝑟</m:t>
                    </m:r>
                    <m:r>
                      <a:rPr lang="pt-BR" sz="1250" i="1" noProof="0" dirty="0">
                        <a:solidFill>
                          <a:srgbClr val="2B2E3C"/>
                        </a:solidFill>
                        <a:latin typeface="Cambria Math" panose="02040503050406030204" pitchFamily="18" charset="0"/>
                        <a:ea typeface="Open Sans" pitchFamily="34" charset="-122"/>
                        <a:cs typeface="Open Sans" pitchFamily="34" charset="-120"/>
                      </a:rPr>
                      <m:t>/10)·</m:t>
                    </m:r>
                    <m:r>
                      <a:rPr lang="pt-BR" sz="1250" i="1" noProof="0" dirty="0" err="1">
                        <a:solidFill>
                          <a:srgbClr val="2B2E3C"/>
                        </a:solidFill>
                        <a:latin typeface="Cambria Math" panose="02040503050406030204" pitchFamily="18" charset="0"/>
                        <a:ea typeface="Open Sans" pitchFamily="34" charset="-122"/>
                        <a:cs typeface="Open Sans" pitchFamily="34" charset="-120"/>
                      </a:rPr>
                      <m:t>𝛾</m:t>
                    </m:r>
                    <m:r>
                      <a:rPr lang="pt-BR" sz="1250" i="1" noProof="0" dirty="0" err="1">
                        <a:solidFill>
                          <a:srgbClr val="2B2E3C"/>
                        </a:solidFill>
                        <a:latin typeface="Cambria Math" panose="02040503050406030204" pitchFamily="18" charset="0"/>
                        <a:ea typeface="Open Sans" pitchFamily="34" charset="-122"/>
                        <a:cs typeface="Open Sans" pitchFamily="34" charset="-120"/>
                      </a:rPr>
                      <m:t>𝑡h</m:t>
                    </m:r>
                  </m:oMath>
                </a14:m>
                <a:endParaRPr lang="pt-BR" sz="1250" noProof="0"/>
              </a:p>
            </p:txBody>
          </p:sp>
        </mc:Choice>
        <mc:Fallback>
          <p:sp>
            <p:nvSpPr>
              <p:cNvPr id="17" name="Text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844" y="5489734"/>
                <a:ext cx="6922651" cy="263247"/>
              </a:xfrm>
              <a:prstGeom prst="rect">
                <a:avLst/>
              </a:prstGeom>
              <a:blipFill>
                <a:blip r:embed="rId7"/>
                <a:stretch>
                  <a:fillRect l="-1673" t="-11628" b="-37209"/>
                </a:stretch>
              </a:blipFill>
              <a:ln/>
            </p:spPr>
            <p:txBody>
              <a:bodyPr/>
              <a:lstStyle/>
              <a:p>
                <a:r>
                  <a:rPr lang="es-B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 12"/>
          <p:cNvSpPr/>
          <p:nvPr/>
        </p:nvSpPr>
        <p:spPr>
          <a:xfrm>
            <a:off x="7131844" y="5810488"/>
            <a:ext cx="6922651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Font typeface="+mj-lt"/>
              <a:buAutoNum type="arabicPeriod" startAt="2"/>
            </a:pPr>
            <a:r>
              <a:rPr lang="pt-BR" sz="1250" noProof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Gerar N matrizes H</a:t>
            </a:r>
            <a:endParaRPr lang="pt-BR" sz="1250" noProof="0"/>
          </a:p>
        </p:txBody>
      </p:sp>
      <p:sp>
        <p:nvSpPr>
          <p:cNvPr id="19" name="Text 13"/>
          <p:cNvSpPr/>
          <p:nvPr/>
        </p:nvSpPr>
        <p:spPr>
          <a:xfrm>
            <a:off x="7131844" y="6131242"/>
            <a:ext cx="6922651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Font typeface="+mj-lt"/>
              <a:buAutoNum type="arabicPeriod" startAt="3"/>
            </a:pPr>
            <a:r>
              <a:rPr lang="pt-BR" sz="1250" noProof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SVD: alocar potência</a:t>
            </a:r>
            <a:endParaRPr lang="pt-BR" sz="1250" noProof="0"/>
          </a:p>
        </p:txBody>
      </p:sp>
      <p:sp>
        <p:nvSpPr>
          <p:cNvPr id="20" name="Text 14"/>
          <p:cNvSpPr/>
          <p:nvPr/>
        </p:nvSpPr>
        <p:spPr>
          <a:xfrm>
            <a:off x="7131844" y="6451997"/>
            <a:ext cx="6922651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Font typeface="+mj-lt"/>
              <a:buAutoNum type="arabicPeriod" startAt="4"/>
            </a:pPr>
            <a:r>
              <a:rPr lang="pt-BR" sz="1250" noProof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ZF com alocação de potência Igualitária </a:t>
            </a:r>
            <a:endParaRPr lang="pt-BR" sz="1250" noProof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 15"/>
              <p:cNvSpPr/>
              <p:nvPr/>
            </p:nvSpPr>
            <p:spPr>
              <a:xfrm>
                <a:off x="7131844" y="6772751"/>
                <a:ext cx="6922651" cy="263247"/>
              </a:xfrm>
              <a:prstGeom prst="rect">
                <a:avLst/>
              </a:prstGeom>
              <a:noFill/>
              <a:ln/>
            </p:spPr>
            <p:txBody>
              <a:bodyPr wrap="none" lIns="0" tIns="0" rIns="0" bIns="0" rtlCol="0" anchor="t"/>
              <a:lstStyle/>
              <a:p>
                <a:pPr marL="342900" indent="-342900" algn="l">
                  <a:lnSpc>
                    <a:spcPts val="2050"/>
                  </a:lnSpc>
                  <a:buSzPct val="100000"/>
                  <a:buFont typeface="+mj-lt"/>
                  <a:buAutoNum type="arabicPeriod" startAt="5"/>
                </a:pPr>
                <a:r>
                  <a:rPr lang="pt-BR" sz="1250" noProof="0">
                    <a:solidFill>
                      <a:srgbClr val="2B2E3C"/>
                    </a:solidFill>
                    <a:latin typeface="Open Sans" pitchFamily="34" charset="0"/>
                    <a:ea typeface="Open Sans" pitchFamily="34" charset="-122"/>
                    <a:cs typeface="Open Sans" pitchFamily="34" charset="-120"/>
                  </a:rPr>
                  <a:t>Contar quantas vezes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noProof="0" smtClean="0">
                            <a:solidFill>
                              <a:srgbClr val="2B2E3C"/>
                            </a:solidFill>
                            <a:latin typeface="Cambria Math" panose="02040503050406030204" pitchFamily="18" charset="0"/>
                            <a:ea typeface="Open Sans" pitchFamily="34" charset="-122"/>
                            <a:cs typeface="Open Sans" pitchFamily="34" charset="-120"/>
                          </a:rPr>
                        </m:ctrlPr>
                      </m:sSubPr>
                      <m:e>
                        <m:r>
                          <a:rPr lang="en-US" sz="1600" b="0" i="1" noProof="0" smtClean="0">
                            <a:solidFill>
                              <a:srgbClr val="2B2E3C"/>
                            </a:solidFill>
                            <a:latin typeface="Cambria Math" panose="02040503050406030204" pitchFamily="18" charset="0"/>
                            <a:ea typeface="Open Sans" pitchFamily="34" charset="-122"/>
                            <a:cs typeface="Open Sans" pitchFamily="34" charset="-120"/>
                          </a:rPr>
                          <m:t>𝛾</m:t>
                        </m:r>
                      </m:e>
                      <m:sub>
                        <m:r>
                          <a:rPr lang="en-US" sz="1600" b="0" i="1" noProof="0" smtClean="0">
                            <a:solidFill>
                              <a:srgbClr val="2B2E3C"/>
                            </a:solidFill>
                            <a:latin typeface="Cambria Math" panose="02040503050406030204" pitchFamily="18" charset="0"/>
                            <a:ea typeface="Open Sans" pitchFamily="34" charset="-122"/>
                            <a:cs typeface="Open Sans" pitchFamily="34" charset="-12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sz="1600" noProof="0">
                    <a:solidFill>
                      <a:srgbClr val="2B2E3C"/>
                    </a:solidFill>
                    <a:latin typeface="Open Sans" pitchFamily="34" charset="0"/>
                    <a:ea typeface="Open Sans" pitchFamily="34" charset="-122"/>
                    <a:cs typeface="Open Sans" pitchFamily="34" charset="-120"/>
                  </a:rPr>
                  <a:t> 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noProof="0" smtClean="0">
                            <a:solidFill>
                              <a:srgbClr val="2B2E3C"/>
                            </a:solidFill>
                            <a:latin typeface="Cambria Math" panose="02040503050406030204" pitchFamily="18" charset="0"/>
                            <a:ea typeface="Open Sans" pitchFamily="34" charset="-122"/>
                            <a:cs typeface="Open Sans" pitchFamily="34" charset="-120"/>
                          </a:rPr>
                        </m:ctrlPr>
                      </m:sSubPr>
                      <m:e>
                        <m:r>
                          <a:rPr lang="en-US" sz="1600" b="0" i="1" noProof="0" smtClean="0">
                            <a:solidFill>
                              <a:srgbClr val="2B2E3C"/>
                            </a:solidFill>
                            <a:latin typeface="Cambria Math" panose="02040503050406030204" pitchFamily="18" charset="0"/>
                            <a:ea typeface="Open Sans" pitchFamily="34" charset="-122"/>
                            <a:cs typeface="Open Sans" pitchFamily="34" charset="-120"/>
                          </a:rPr>
                          <m:t>𝛾</m:t>
                        </m:r>
                      </m:e>
                      <m:sub>
                        <m:r>
                          <a:rPr lang="en-US" sz="1600" b="0" i="1" noProof="0" smtClean="0">
                            <a:solidFill>
                              <a:srgbClr val="2B2E3C"/>
                            </a:solidFill>
                            <a:latin typeface="Cambria Math" panose="02040503050406030204" pitchFamily="18" charset="0"/>
                            <a:ea typeface="Open Sans" pitchFamily="34" charset="-122"/>
                            <a:cs typeface="Open Sans" pitchFamily="34" charset="-120"/>
                          </a:rPr>
                          <m:t>𝑡h</m:t>
                        </m:r>
                      </m:sub>
                    </m:sSub>
                  </m:oMath>
                </a14:m>
                <a:endParaRPr lang="pt-BR" sz="1250" noProof="0"/>
              </a:p>
            </p:txBody>
          </p:sp>
        </mc:Choice>
        <mc:Fallback>
          <p:sp>
            <p:nvSpPr>
              <p:cNvPr id="21" name="Text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1844" y="6772751"/>
                <a:ext cx="6922651" cy="263247"/>
              </a:xfrm>
              <a:prstGeom prst="rect">
                <a:avLst/>
              </a:prstGeom>
              <a:blipFill>
                <a:blip r:embed="rId8"/>
                <a:stretch>
                  <a:fillRect l="-1673" t="-18605" b="-46512"/>
                </a:stretch>
              </a:blipFill>
              <a:ln/>
            </p:spPr>
            <p:txBody>
              <a:bodyPr/>
              <a:lstStyle/>
              <a:p>
                <a:r>
                  <a:rPr lang="es-BO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 16"/>
          <p:cNvSpPr/>
          <p:nvPr/>
        </p:nvSpPr>
        <p:spPr>
          <a:xfrm>
            <a:off x="7131844" y="7093506"/>
            <a:ext cx="6922651" cy="2632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050"/>
              </a:lnSpc>
              <a:buSzPct val="100000"/>
              <a:buFont typeface="+mj-lt"/>
              <a:buAutoNum type="arabicPeriod" startAt="6"/>
            </a:pPr>
            <a:r>
              <a:rPr lang="pt-BR" sz="1250" noProof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Calcular o rendimento relativo como Sucessos/N</a:t>
            </a:r>
            <a:endParaRPr lang="pt-BR" sz="1250" noProof="0"/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52331" y="558879"/>
            <a:ext cx="4945380" cy="4931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pt-BR" sz="3100" noProof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Resultados e Interpretação</a:t>
            </a:r>
            <a:endParaRPr lang="pt-BR" sz="3100" noProof="0"/>
          </a:p>
        </p:txBody>
      </p:sp>
      <p:pic>
        <p:nvPicPr>
          <p:cNvPr id="3" name="Image 0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081385" y="1449605"/>
            <a:ext cx="6996684" cy="4636255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552331" y="6483429"/>
            <a:ext cx="13525738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pt-BR" sz="1200" noProof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simulação reproduz a Figura 1 do artigo original, apresentando três curvas representativas do rendimento relativo sob distintos esquemas de transmissão MIMO 2×2. O SVD com alocação ótima mostra o melhor desempenho geral, alcançando um rendimento relativo próximo a 1 a partir de aproximadamente 20 dB.</a:t>
            </a:r>
            <a:endParaRPr lang="pt-BR" sz="1200" noProof="0"/>
          </a:p>
        </p:txBody>
      </p:sp>
      <p:sp>
        <p:nvSpPr>
          <p:cNvPr id="5" name="Text 2"/>
          <p:cNvSpPr/>
          <p:nvPr/>
        </p:nvSpPr>
        <p:spPr>
          <a:xfrm>
            <a:off x="552331" y="7165777"/>
            <a:ext cx="13525738" cy="5048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pt-BR" sz="1200" noProof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região entre 0 e 15 dB é particularmente reveladora, destacando a vantagem significativa do esquema SVD com alocação ótima frente aos outros dois. Esta observação valida o argumento central do artigo: em sistemas com MCS fixo, a priorização de eigenmodos mais fracos mediante alocação de potência adaptativa é crucial para maximizar o rendimento.</a:t>
            </a:r>
            <a:endParaRPr lang="pt-BR" sz="1200" noProof="0"/>
          </a:p>
        </p:txBody>
      </p:sp>
      <p:pic>
        <p:nvPicPr>
          <p:cNvPr id="6" name="Image 0">
            <a:extLst>
              <a:ext uri="{FF2B5EF4-FFF2-40B4-BE49-F238E27FC236}">
                <a16:creationId xmlns:a16="http://schemas.microsoft.com/office/drawing/2014/main" id="{CE71EAF4-34B8-6366-A9B0-F0F011CC27A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23675" y="1449605"/>
            <a:ext cx="6187979" cy="4636255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B8B60F52-0F3F-3FE6-6924-0510FA3A1E6C}"/>
              </a:ext>
            </a:extLst>
          </p:cNvPr>
          <p:cNvSpPr txBox="1"/>
          <p:nvPr/>
        </p:nvSpPr>
        <p:spPr>
          <a:xfrm>
            <a:off x="10400704" y="6085860"/>
            <a:ext cx="7554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Figura 2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7830917-4490-37DB-8A13-0752AFA78BF4}"/>
              </a:ext>
            </a:extLst>
          </p:cNvPr>
          <p:cNvSpPr txBox="1"/>
          <p:nvPr/>
        </p:nvSpPr>
        <p:spPr>
          <a:xfrm>
            <a:off x="3139932" y="6085860"/>
            <a:ext cx="7554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BO"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Figura 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967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115" y="3168015"/>
            <a:ext cx="6118146" cy="6491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pt-BR" sz="4050" noProof="0">
                <a:solidFill>
                  <a:srgbClr val="2C3F42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Conclusões </a:t>
            </a:r>
            <a:endParaRPr lang="pt-BR" sz="4050" noProof="0"/>
          </a:p>
        </p:txBody>
      </p:sp>
      <p:sp>
        <p:nvSpPr>
          <p:cNvPr id="4" name="Shape 1"/>
          <p:cNvSpPr/>
          <p:nvPr/>
        </p:nvSpPr>
        <p:spPr>
          <a:xfrm>
            <a:off x="1020190" y="4114800"/>
            <a:ext cx="4253627" cy="3545086"/>
          </a:xfrm>
          <a:prstGeom prst="roundRect">
            <a:avLst>
              <a:gd name="adj" fmla="val 2471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pt-BR" noProof="0"/>
          </a:p>
        </p:txBody>
      </p:sp>
      <p:sp>
        <p:nvSpPr>
          <p:cNvPr id="5" name="Text 2"/>
          <p:cNvSpPr/>
          <p:nvPr/>
        </p:nvSpPr>
        <p:spPr>
          <a:xfrm>
            <a:off x="1235455" y="4343995"/>
            <a:ext cx="2910245" cy="3245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pt-BR" sz="2000" noProof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Validação de Resultados</a:t>
            </a:r>
            <a:endParaRPr lang="pt-BR" sz="2000" noProof="0"/>
          </a:p>
        </p:txBody>
      </p:sp>
      <p:sp>
        <p:nvSpPr>
          <p:cNvPr id="6" name="Text 3"/>
          <p:cNvSpPr/>
          <p:nvPr/>
        </p:nvSpPr>
        <p:spPr>
          <a:xfrm>
            <a:off x="1235455" y="4793099"/>
            <a:ext cx="3823097" cy="2326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pt-BR" sz="1600" noProof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simulação Monte Carlo conseguiu reproduzir com sucesso os resultados apresentados no artigo original, confirmando a superioridade do esquema SVD com alocação de potência ótima em sistemas MIMO com MCS fixo.</a:t>
            </a:r>
            <a:endParaRPr lang="pt-BR" sz="1600" noProof="0"/>
          </a:p>
        </p:txBody>
      </p:sp>
      <p:sp>
        <p:nvSpPr>
          <p:cNvPr id="7" name="Shape 4"/>
          <p:cNvSpPr/>
          <p:nvPr/>
        </p:nvSpPr>
        <p:spPr>
          <a:xfrm>
            <a:off x="9623624" y="4128730"/>
            <a:ext cx="4253627" cy="3531156"/>
          </a:xfrm>
          <a:prstGeom prst="roundRect">
            <a:avLst>
              <a:gd name="adj" fmla="val 2471"/>
            </a:avLst>
          </a:prstGeom>
          <a:solidFill>
            <a:srgbClr val="FCE2CF"/>
          </a:solidFill>
          <a:ln w="7620">
            <a:solidFill>
              <a:srgbClr val="E2C8B5"/>
            </a:solidFill>
            <a:prstDash val="solid"/>
          </a:ln>
        </p:spPr>
        <p:txBody>
          <a:bodyPr/>
          <a:lstStyle/>
          <a:p>
            <a:endParaRPr lang="pt-BR" noProof="0"/>
          </a:p>
        </p:txBody>
      </p:sp>
      <p:sp>
        <p:nvSpPr>
          <p:cNvPr id="8" name="Text 5"/>
          <p:cNvSpPr/>
          <p:nvPr/>
        </p:nvSpPr>
        <p:spPr>
          <a:xfrm>
            <a:off x="9838889" y="4343995"/>
            <a:ext cx="3823097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pt-BR" sz="2000" noProof="0">
                <a:solidFill>
                  <a:srgbClr val="2B2E3C"/>
                </a:solidFill>
                <a:latin typeface="Bitter Medium" pitchFamily="34" charset="0"/>
                <a:ea typeface="Bitter Medium" pitchFamily="34" charset="-122"/>
                <a:cs typeface="Bitter Medium" pitchFamily="34" charset="-120"/>
              </a:rPr>
              <a:t>Importância da Alocação de Potência</a:t>
            </a:r>
            <a:endParaRPr lang="pt-BR" sz="2000" noProof="0"/>
          </a:p>
        </p:txBody>
      </p:sp>
      <p:sp>
        <p:nvSpPr>
          <p:cNvPr id="9" name="Text 6"/>
          <p:cNvSpPr/>
          <p:nvPr/>
        </p:nvSpPr>
        <p:spPr>
          <a:xfrm>
            <a:off x="9838889" y="5117663"/>
            <a:ext cx="3823097" cy="23269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pt-BR" sz="1600" noProof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Ficou demonstrado que a estratégia de alocação de potência é crucial para o desempenho de sistemas MIMO, especialmente quando se prioriza os </a:t>
            </a:r>
            <a:r>
              <a:rPr lang="pt-BR" sz="1600" noProof="0" err="1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eigenmodos</a:t>
            </a:r>
            <a:r>
              <a:rPr lang="pt-BR" sz="1600" noProof="0">
                <a:solidFill>
                  <a:srgbClr val="2B2E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mais fracos em cenários com esquemas de modulação e codificação fixos.</a:t>
            </a:r>
            <a:endParaRPr lang="pt-BR" sz="1600" noProof="0"/>
          </a:p>
        </p:txBody>
      </p:sp>
    </p:spTree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804</Words>
  <Application>Microsoft Office PowerPoint</Application>
  <PresentationFormat>Personalizado</PresentationFormat>
  <Paragraphs>66</Paragraphs>
  <Slides>9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Open Sans</vt:lpstr>
      <vt:lpstr>Bitter Medium</vt:lpstr>
      <vt:lpstr>Open Sans Bold</vt:lpstr>
      <vt:lpstr>Cambria Math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Luis Enrique Cardozo Ramirez</cp:lastModifiedBy>
  <cp:revision>1</cp:revision>
  <dcterms:created xsi:type="dcterms:W3CDTF">2025-05-03T22:59:52Z</dcterms:created>
  <dcterms:modified xsi:type="dcterms:W3CDTF">2025-05-05T21:21:28Z</dcterms:modified>
</cp:coreProperties>
</file>